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9" r:id="rId4"/>
    <p:sldId id="258" r:id="rId5"/>
    <p:sldId id="257" r:id="rId6"/>
    <p:sldId id="267" r:id="rId7"/>
    <p:sldId id="268" r:id="rId8"/>
    <p:sldId id="264" r:id="rId9"/>
    <p:sldId id="270" r:id="rId10"/>
    <p:sldId id="271" r:id="rId11"/>
    <p:sldId id="280" r:id="rId12"/>
    <p:sldId id="273" r:id="rId13"/>
    <p:sldId id="274" r:id="rId14"/>
    <p:sldId id="272" r:id="rId15"/>
    <p:sldId id="265" r:id="rId16"/>
    <p:sldId id="269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hPercent val="41"/>
      <c:depthPercent val="100"/>
      <c:rAngAx val="1"/>
    </c:view3D>
    <c:plotArea>
      <c:layout>
        <c:manualLayout>
          <c:layoutTarget val="inner"/>
          <c:xMode val="edge"/>
          <c:yMode val="edge"/>
          <c:x val="0.11730071658704588"/>
          <c:y val="5.9093384566509831E-2"/>
          <c:w val="0.74747474747474763"/>
          <c:h val="0.7087912087912088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Sheet1!$B$1:$D$1</c:f>
              <c:strCache>
                <c:ptCount val="3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21</c:v>
                </c:pt>
                <c:pt idx="1">
                  <c:v>15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Sheet1!$B$1:$D$1</c:f>
              <c:strCache>
                <c:ptCount val="3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53</c:v>
                </c:pt>
                <c:pt idx="1">
                  <c:v>50</c:v>
                </c:pt>
                <c:pt idx="2">
                  <c:v>49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Sheet1!$B$1:$D$1</c:f>
              <c:strCache>
                <c:ptCount val="3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26</c:v>
                </c:pt>
                <c:pt idx="1">
                  <c:v>35</c:v>
                </c:pt>
                <c:pt idx="2">
                  <c:v>42</c:v>
                </c:pt>
              </c:numCache>
            </c:numRef>
          </c:val>
        </c:ser>
        <c:gapDepth val="0"/>
        <c:shape val="box"/>
        <c:axId val="64275584"/>
        <c:axId val="68948736"/>
        <c:axId val="0"/>
      </c:bar3DChart>
      <c:catAx>
        <c:axId val="6427558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68948736"/>
        <c:crosses val="autoZero"/>
        <c:auto val="1"/>
        <c:lblAlgn val="ctr"/>
        <c:lblOffset val="100"/>
        <c:tickLblSkip val="1"/>
        <c:tickMarkSkip val="1"/>
      </c:catAx>
      <c:valAx>
        <c:axId val="68948736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6427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50385102018504"/>
          <c:y val="0.32417582417582547"/>
          <c:w val="0.22241541180207494"/>
          <c:h val="0.35164835164835168"/>
        </c:manualLayout>
      </c:layout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 педагога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</c:v>
                </c:pt>
                <c:pt idx="1">
                  <c:v>49</c:v>
                </c:pt>
                <c:pt idx="2">
                  <c:v>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Округ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59</c:v>
                </c:pt>
                <c:pt idx="1">
                  <c:v>45</c:v>
                </c:pt>
                <c:pt idx="2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Регион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56</c:v>
                </c:pt>
                <c:pt idx="1">
                  <c:v>58</c:v>
                </c:pt>
                <c:pt idx="2">
                  <c:v>59</c:v>
                </c:pt>
              </c:numCache>
            </c:numRef>
          </c:val>
        </c:ser>
        <c:axId val="77588352"/>
        <c:axId val="77589888"/>
      </c:barChart>
      <c:catAx>
        <c:axId val="77588352"/>
        <c:scaling>
          <c:orientation val="minMax"/>
        </c:scaling>
        <c:axPos val="b"/>
        <c:tickLblPos val="nextTo"/>
        <c:crossAx val="77589888"/>
        <c:crosses val="autoZero"/>
        <c:auto val="1"/>
        <c:lblAlgn val="ctr"/>
        <c:lblOffset val="100"/>
      </c:catAx>
      <c:valAx>
        <c:axId val="77589888"/>
        <c:scaling>
          <c:orientation val="minMax"/>
        </c:scaling>
        <c:axPos val="l"/>
        <c:majorGridlines/>
        <c:numFmt formatCode="General" sourceLinked="1"/>
        <c:tickLblPos val="nextTo"/>
        <c:crossAx val="775883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0508960542845726E-2"/>
          <c:y val="3.779341977875475E-2"/>
          <c:w val="0.55412325980873922"/>
          <c:h val="0.779707016680686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призёров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axId val="76779520"/>
        <c:axId val="76781056"/>
      </c:barChart>
      <c:catAx>
        <c:axId val="76779520"/>
        <c:scaling>
          <c:orientation val="minMax"/>
        </c:scaling>
        <c:axPos val="b"/>
        <c:tickLblPos val="nextTo"/>
        <c:crossAx val="76781056"/>
        <c:crosses val="autoZero"/>
        <c:auto val="1"/>
        <c:lblAlgn val="ctr"/>
        <c:lblOffset val="100"/>
      </c:catAx>
      <c:valAx>
        <c:axId val="76781056"/>
        <c:scaling>
          <c:orientation val="minMax"/>
        </c:scaling>
        <c:axPos val="l"/>
        <c:majorGridlines/>
        <c:numFmt formatCode="General" sourceLinked="1"/>
        <c:tickLblPos val="nextTo"/>
        <c:crossAx val="767795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</c:v>
                </c:pt>
                <c:pt idx="1">
                  <c:v>19</c:v>
                </c:pt>
                <c:pt idx="2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</c:v>
                </c:pt>
                <c:pt idx="1">
                  <c:v>40</c:v>
                </c:pt>
                <c:pt idx="2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36</c:v>
                </c:pt>
                <c:pt idx="1">
                  <c:v>41</c:v>
                </c:pt>
                <c:pt idx="2">
                  <c:v>46</c:v>
                </c:pt>
              </c:numCache>
            </c:numRef>
          </c:val>
        </c:ser>
        <c:axId val="78739712"/>
        <c:axId val="78745600"/>
      </c:barChart>
      <c:catAx>
        <c:axId val="78739712"/>
        <c:scaling>
          <c:orientation val="minMax"/>
        </c:scaling>
        <c:axPos val="b"/>
        <c:tickLblPos val="nextTo"/>
        <c:crossAx val="78745600"/>
        <c:crosses val="autoZero"/>
        <c:auto val="1"/>
        <c:lblAlgn val="ctr"/>
        <c:lblOffset val="100"/>
      </c:catAx>
      <c:valAx>
        <c:axId val="78745600"/>
        <c:scaling>
          <c:orientation val="minMax"/>
        </c:scaling>
        <c:axPos val="l"/>
        <c:majorGridlines/>
        <c:numFmt formatCode="General" sourceLinked="1"/>
        <c:tickLblPos val="nextTo"/>
        <c:crossAx val="7873971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33"/>
      <c:depthPercent val="100"/>
      <c:rAngAx val="1"/>
    </c:view3D>
    <c:plotArea>
      <c:layout>
        <c:manualLayout>
          <c:layoutTarget val="inner"/>
          <c:xMode val="edge"/>
          <c:yMode val="edge"/>
          <c:x val="7.301587301587302E-2"/>
          <c:y val="8.5106382978723707E-2"/>
          <c:w val="0.892063492063494"/>
          <c:h val="0.5602836879432607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внешняя мотивация</c:v>
                </c:pt>
              </c:strCache>
            </c:strRef>
          </c:tx>
          <c:cat>
            <c:strRef>
              <c:f>Sheet1!$B$1:$D$1</c:f>
              <c:strCache>
                <c:ptCount val="3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54</c:v>
                </c:pt>
                <c:pt idx="1">
                  <c:v>46</c:v>
                </c:pt>
                <c:pt idx="2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внутренняя мотивация</c:v>
                </c:pt>
              </c:strCache>
            </c:strRef>
          </c:tx>
          <c:cat>
            <c:strRef>
              <c:f>Sheet1!$B$1:$D$1</c:f>
              <c:strCache>
                <c:ptCount val="3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46</c:v>
                </c:pt>
                <c:pt idx="1">
                  <c:v>54</c:v>
                </c:pt>
                <c:pt idx="2">
                  <c:v>65</c:v>
                </c:pt>
              </c:numCache>
            </c:numRef>
          </c:val>
        </c:ser>
        <c:gapDepth val="0"/>
        <c:shape val="box"/>
        <c:axId val="78768000"/>
        <c:axId val="78769536"/>
        <c:axId val="0"/>
      </c:bar3DChart>
      <c:catAx>
        <c:axId val="78768000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78769536"/>
        <c:crosses val="autoZero"/>
        <c:auto val="1"/>
        <c:lblAlgn val="ctr"/>
        <c:lblOffset val="100"/>
        <c:tickLblSkip val="1"/>
        <c:tickMarkSkip val="1"/>
      </c:catAx>
      <c:valAx>
        <c:axId val="78769536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8768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3541564565840093E-2"/>
          <c:y val="0.80604749270672693"/>
          <c:w val="0.87148800383354574"/>
          <c:h val="0.1939525072932731"/>
        </c:manualLayout>
      </c:layout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2"/>
      <c:depthPercent val="100"/>
      <c:rAngAx val="1"/>
    </c:view3D>
    <c:plotArea>
      <c:layout>
        <c:manualLayout>
          <c:layoutTarget val="inner"/>
          <c:xMode val="edge"/>
          <c:yMode val="edge"/>
          <c:x val="6.5217391304347824E-2"/>
          <c:y val="4.3103448275861947E-2"/>
          <c:w val="0.5465838509316765"/>
          <c:h val="0.65517241379310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 уровень мотивации</c:v>
                </c:pt>
              </c:strCache>
            </c:strRef>
          </c:tx>
          <c:cat>
            <c:strRef>
              <c:f>Sheet1!$B$1:$D$1</c:f>
              <c:strCache>
                <c:ptCount val="3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45.9</c:v>
                </c:pt>
                <c:pt idx="1">
                  <c:v>34.5</c:v>
                </c:pt>
                <c:pt idx="2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 уровень мотивации</c:v>
                </c:pt>
              </c:strCache>
            </c:strRef>
          </c:tx>
          <c:cat>
            <c:strRef>
              <c:f>Sheet1!$B$1:$D$1</c:f>
              <c:strCache>
                <c:ptCount val="3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30.6</c:v>
                </c:pt>
                <c:pt idx="1">
                  <c:v>36</c:v>
                </c:pt>
                <c:pt idx="2">
                  <c:v>36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высокий уровень мотивации</c:v>
                </c:pt>
              </c:strCache>
            </c:strRef>
          </c:tx>
          <c:cat>
            <c:strRef>
              <c:f>Sheet1!$B$1:$D$1</c:f>
              <c:strCache>
                <c:ptCount val="3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29.5</c:v>
                </c:pt>
                <c:pt idx="2">
                  <c:v>35</c:v>
                </c:pt>
              </c:numCache>
            </c:numRef>
          </c:val>
        </c:ser>
        <c:gapDepth val="0"/>
        <c:shape val="box"/>
        <c:axId val="84251392"/>
        <c:axId val="84252928"/>
        <c:axId val="0"/>
      </c:bar3DChart>
      <c:catAx>
        <c:axId val="84251392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84252928"/>
        <c:crosses val="autoZero"/>
        <c:auto val="1"/>
        <c:lblAlgn val="ctr"/>
        <c:lblOffset val="100"/>
        <c:tickLblSkip val="1"/>
        <c:tickMarkSkip val="1"/>
      </c:catAx>
      <c:valAx>
        <c:axId val="84252928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4251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495008436445464"/>
          <c:y val="6.5871189178275807E-2"/>
          <c:w val="0.38504991563554658"/>
          <c:h val="0.88549969715324062"/>
        </c:manualLayout>
      </c:layout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nsportal.ru/lukyanova-olga-ivanovn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212976"/>
            <a:ext cx="4536504" cy="252028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</a:rPr>
              <a:t>Публичная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презентация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результатов педагогической деятельности.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Лукьянова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Ольга Ивановна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      учитель биологии и химии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3681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Юго-Восточное управление министерства образования и науки Самарской области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ГБОУ СОШ с. Алексеевка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мама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564904"/>
            <a:ext cx="3456384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352928" cy="100811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ОГЭ и ЕГЭ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выше окружных и региональных значений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1115616" y="3789040"/>
          <a:ext cx="59766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89782"/>
            <a:ext cx="7776864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Результативное участие обучающихся в научно-практической конференции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39552" y="1124744"/>
          <a:ext cx="54006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39952" y="620688"/>
            <a:ext cx="5004048" cy="2016224"/>
          </a:xfrm>
        </p:spPr>
        <p:txBody>
          <a:bodyPr>
            <a:normAutofit/>
          </a:bodyPr>
          <a:lstStyle/>
          <a:p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Окружная исследовательская 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конференция</a:t>
            </a:r>
            <a:endParaRPr lang="ru-RU" sz="2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Продукты питания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 химические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соединения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7"/>
            <a:ext cx="38884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Исследование содержания  органических и минеральных веществ в плодах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G:\DCIM\101NIKON\DSCN02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1683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5085184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ученица 11 класса ГБОУ СОШ с.Алексеевка  Ильенко Анастасия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Лукьянова О.И</a:t>
            </a:r>
            <a:endParaRPr lang="ru-RU" sz="1600" dirty="0"/>
          </a:p>
        </p:txBody>
      </p:sp>
      <p:pic>
        <p:nvPicPr>
          <p:cNvPr id="7" name="Picture 6" descr="C:\Users\1\Desktop\DSCN0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3816424" cy="27363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55976" y="5013176"/>
            <a:ext cx="4788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Автор:    ученица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 класса ГБОУ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СОШ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с.Алексеевка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Пыхтина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Юлия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Руководитель: Лукьянова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О. 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результаты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55576" y="2564904"/>
          <a:ext cx="7560840" cy="308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162880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диагностики повышенный уровень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УУД  изменился с 36%  до 47%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Личностные  результаты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22"/>
          <p:cNvGraphicFramePr>
            <a:graphicFrameLocks noGrp="1"/>
          </p:cNvGraphicFramePr>
          <p:nvPr>
            <p:ph sz="quarter" idx="1"/>
          </p:nvPr>
        </p:nvGraphicFramePr>
        <p:xfrm>
          <a:off x="395536" y="1412776"/>
          <a:ext cx="734481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23"/>
          <p:cNvGraphicFramePr/>
          <p:nvPr/>
        </p:nvGraphicFramePr>
        <p:xfrm>
          <a:off x="1043608" y="3645024"/>
          <a:ext cx="73448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   </a:t>
            </a:r>
            <a:r>
              <a:rPr lang="ru-RU" sz="2000" b="1" dirty="0" smtClean="0">
                <a:solidFill>
                  <a:srgbClr val="002060"/>
                </a:solidFill>
              </a:rPr>
              <a:t>Электронный адрес сайта: </a:t>
            </a:r>
            <a:r>
              <a:rPr lang="ru-RU" sz="1600" b="1" u="sng" dirty="0" smtClean="0">
                <a:solidFill>
                  <a:srgbClr val="002060"/>
                </a:solidFill>
                <a:hlinkClick r:id="rId2"/>
              </a:rPr>
              <a:t>https://nsportal.ru/lukyanova-olga-ivanovna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1\Desktop\пнпо\Скрин сайта Лукьянова О.И.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813690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7571184" cy="122413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</a:rPr>
              <a:t>                                                           </a:t>
            </a: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"</a:t>
            </a:r>
            <a:r>
              <a:rPr lang="ru-RU" sz="1800" b="1" i="1" dirty="0" smtClean="0">
                <a:solidFill>
                  <a:srgbClr val="002060"/>
                </a:solidFill>
              </a:rPr>
              <a:t>Сбережем Планету, 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                                                    сберегая природу Малой                                       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                                         </a:t>
            </a:r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Родины!«</a:t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Воспитательная система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 «Экологическое проектирование»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images.clipartpanda.com/ecology-clipart-ecology-globe13031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0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DSCN04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59046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228184" y="1700808"/>
            <a:ext cx="2664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Сбережем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12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Планету</a:t>
            </a:r>
            <a:r>
              <a:rPr lang="ru-RU" sz="2400" b="1" i="1" dirty="0" smtClean="0">
                <a:solidFill>
                  <a:srgbClr val="FF0000"/>
                </a:solidFill>
              </a:rPr>
              <a:t>,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                                                   сберегая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природу</a:t>
            </a: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Малой  </a:t>
            </a:r>
            <a:r>
              <a:rPr lang="ru-RU" sz="2400" b="1" i="1" dirty="0" smtClean="0">
                <a:solidFill>
                  <a:srgbClr val="FF0000"/>
                </a:solidFill>
              </a:rPr>
              <a:t>                                 </a:t>
            </a: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                                         Родины</a:t>
            </a:r>
            <a:r>
              <a:rPr lang="ru-RU" sz="2400" b="1" i="1" dirty="0" smtClean="0">
                <a:solidFill>
                  <a:srgbClr val="FF0000"/>
                </a:solidFill>
              </a:rPr>
              <a:t>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Экологические группы</a:t>
            </a: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</a:rPr>
              <a:t>«Красный десант»   </a:t>
            </a:r>
            <a:r>
              <a:rPr lang="ru-RU" sz="1800" b="1" i="1" dirty="0" smtClean="0">
                <a:solidFill>
                  <a:srgbClr val="FFC000"/>
                </a:solidFill>
              </a:rPr>
              <a:t>«Жёлтый дозор»</a:t>
            </a:r>
            <a:r>
              <a:rPr lang="ru-RU" sz="1800" b="1" i="1" dirty="0" smtClean="0">
                <a:solidFill>
                  <a:srgbClr val="00B050"/>
                </a:solidFill>
              </a:rPr>
              <a:t>      «Зелёный патруль»</a:t>
            </a:r>
            <a:endParaRPr lang="ru-RU" sz="1800" b="1" dirty="0">
              <a:solidFill>
                <a:srgbClr val="00B050"/>
              </a:solidFill>
            </a:endParaRPr>
          </a:p>
        </p:txBody>
      </p:sp>
      <p:pic>
        <p:nvPicPr>
          <p:cNvPr id="4" name="Picture 4" descr="C:\Users\1\Desktop\6б\DSCN04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268760"/>
            <a:ext cx="3256111" cy="2160240"/>
          </a:xfrm>
          <a:prstGeom prst="rect">
            <a:avLst/>
          </a:prstGeom>
          <a:noFill/>
        </p:spPr>
      </p:pic>
      <p:pic>
        <p:nvPicPr>
          <p:cNvPr id="5" name="Picture 3" descr="C:\Users\1\Desktop\6б\DSCN0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73016"/>
            <a:ext cx="3334792" cy="2448272"/>
          </a:xfrm>
          <a:prstGeom prst="rect">
            <a:avLst/>
          </a:prstGeom>
          <a:noFill/>
        </p:spPr>
      </p:pic>
      <p:pic>
        <p:nvPicPr>
          <p:cNvPr id="6" name="Picture 2" descr="C:\Users\1\Desktop\6б\DSCN0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573016"/>
            <a:ext cx="3312368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23728" y="1412776"/>
            <a:ext cx="6048672" cy="489654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Нужно любить то, что преподаёшь  и любить тех кому преподаёшь, вкладывать в них свою душу, свой разум, постоянно работать над собой, погружаться с ними в атмосферу доброты, любви, гармонии</a:t>
            </a:r>
          </a:p>
        </p:txBody>
      </p:sp>
      <p:pic>
        <p:nvPicPr>
          <p:cNvPr id="32770" name="Picture 2" descr="https://fs01.vseosvita.ua/01004w3v-a695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512168" cy="201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Педагогическая идея  опыта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374704" cy="424847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Активизация 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учебно</a:t>
            </a:r>
            <a:r>
              <a:rPr lang="ru-RU" sz="3200" b="1" i="1" dirty="0" smtClean="0">
                <a:solidFill>
                  <a:srgbClr val="002060"/>
                </a:solidFill>
              </a:rPr>
              <a:t> - познавательной  деятельности учащихся на уроках биологии и химии через использование современных технологий и методов. 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Зачем</a:t>
            </a:r>
            <a:r>
              <a:rPr lang="ru-RU" b="1" i="1" dirty="0" smtClean="0">
                <a:solidFill>
                  <a:srgbClr val="002060"/>
                </a:solidFill>
              </a:rPr>
              <a:t>   </a:t>
            </a:r>
            <a:r>
              <a:rPr lang="ru-RU" sz="4000" b="1" dirty="0" smtClean="0">
                <a:solidFill>
                  <a:srgbClr val="FF0000"/>
                </a:solidFill>
              </a:rPr>
              <a:t>УЧИТЬ</a:t>
            </a:r>
            <a:r>
              <a:rPr lang="ru-RU" b="1" i="1" dirty="0" smtClean="0">
                <a:solidFill>
                  <a:srgbClr val="002060"/>
                </a:solidFill>
              </a:rPr>
              <a:t>?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15816" y="2924944"/>
            <a:ext cx="850392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https://konstruktortestov.ru/files/8c1b/302d/dbaa/50ea/a0bc/a86f/d049/fd8a/2511497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76872"/>
            <a:ext cx="4176464" cy="3240360"/>
          </a:xfrm>
          <a:prstGeom prst="rect">
            <a:avLst/>
          </a:prstGeom>
          <a:noFill/>
        </p:spPr>
      </p:pic>
      <p:pic>
        <p:nvPicPr>
          <p:cNvPr id="31748" name="Picture 4" descr="http://900igr.net/up/datas/261794/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816424" cy="2438263"/>
          </a:xfrm>
          <a:prstGeom prst="rect">
            <a:avLst/>
          </a:prstGeom>
          <a:noFill/>
        </p:spPr>
      </p:pic>
      <p:pic>
        <p:nvPicPr>
          <p:cNvPr id="31750" name="Picture 6" descr="https://fsd.kopilkaurokov.ru/uploads/user_file_557b24ac17c73/img_user_file_557b24ac17c73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381642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Ключевые компетентности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132856"/>
            <a:ext cx="5616624" cy="396619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Информационная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Коммуникативная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Самообразования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Исследовательская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Социально-личностные</a:t>
            </a:r>
          </a:p>
          <a:p>
            <a:pPr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Саногенная</a:t>
            </a:r>
            <a:r>
              <a:rPr lang="ru-RU" b="1" dirty="0" smtClean="0">
                <a:solidFill>
                  <a:srgbClr val="002060"/>
                </a:solidFill>
              </a:rPr>
              <a:t> …</a:t>
            </a:r>
            <a:endParaRPr lang="ru-RU" b="1" dirty="0"/>
          </a:p>
        </p:txBody>
      </p:sp>
      <p:pic>
        <p:nvPicPr>
          <p:cNvPr id="16386" name="Picture 2" descr="http://um-ka367.narod.ru/photo2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71703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Типы мыслительной деятельности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628800"/>
            <a:ext cx="4281706" cy="2833727"/>
          </a:xfrm>
          <a:noFill/>
        </p:spPr>
      </p:pic>
      <p:pic>
        <p:nvPicPr>
          <p:cNvPr id="15362" name="Picture 2" descr="http://900igr.net/up/datas/261750/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68960"/>
            <a:ext cx="4032448" cy="3263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Чем   </a:t>
            </a:r>
            <a:r>
              <a:rPr lang="ru-RU" sz="4000" b="1" dirty="0" smtClean="0">
                <a:solidFill>
                  <a:srgbClr val="FF0000"/>
                </a:solidFill>
              </a:rPr>
              <a:t>УЧИТЬ</a:t>
            </a:r>
            <a:r>
              <a:rPr lang="ru-RU" b="1" dirty="0" smtClean="0">
                <a:solidFill>
                  <a:srgbClr val="002060"/>
                </a:solidFill>
              </a:rPr>
              <a:t>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5566392" cy="44702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Традиционные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Презентации </a:t>
            </a:r>
            <a:r>
              <a:rPr lang="en-US" b="1" dirty="0" smtClean="0">
                <a:solidFill>
                  <a:srgbClr val="002060"/>
                </a:solidFill>
              </a:rPr>
              <a:t>Power Point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С помощью ЭОР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Программные системы контроля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Интерактивная доска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Ресурсы сети Интернет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Учебные электронные пособия</a:t>
            </a:r>
          </a:p>
          <a:p>
            <a:endParaRPr lang="ru-RU" dirty="0"/>
          </a:p>
        </p:txBody>
      </p:sp>
      <p:pic>
        <p:nvPicPr>
          <p:cNvPr id="14338" name="Picture 2" descr="https://img2.freepng.ru/20180618/swh/kisspng-laboratory-science-biology-chemistry-research-5b282df2923805.9247623615293598585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645024"/>
            <a:ext cx="3168352" cy="2655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6480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6934544" cy="50405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4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Перспективно 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опережающее обучение. </a:t>
            </a:r>
          </a:p>
          <a:p>
            <a:pPr>
              <a:lnSpc>
                <a:spcPct val="170000"/>
              </a:lnSpc>
            </a:pP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-Дидактическая многомерная технология (построение логически-смысловых моделей и ментальных интеллект- карт).</a:t>
            </a:r>
          </a:p>
          <a:p>
            <a:pPr>
              <a:lnSpc>
                <a:spcPct val="170000"/>
              </a:lnSpc>
            </a:pP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Метод проектов и исследовательской деятельности.</a:t>
            </a:r>
          </a:p>
          <a:p>
            <a:pPr>
              <a:lnSpc>
                <a:spcPct val="170000"/>
              </a:lnSpc>
            </a:pPr>
            <a:r>
              <a:rPr lang="ru-RU" sz="2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игрового обучения.</a:t>
            </a:r>
          </a:p>
          <a:p>
            <a:pPr>
              <a:lnSpc>
                <a:spcPct val="170000"/>
              </a:lnSpc>
            </a:pP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Здоровьесберегающий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подход к 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  <a:p>
            <a:pPr>
              <a:lnSpc>
                <a:spcPct val="170000"/>
              </a:lnSpc>
            </a:pP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учебного процесса.</a:t>
            </a:r>
          </a:p>
          <a:p>
            <a:pPr>
              <a:lnSpc>
                <a:spcPct val="170000"/>
              </a:lnSpc>
            </a:pP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электронного и дистанционного обучения.</a:t>
            </a:r>
          </a:p>
          <a:p>
            <a:endParaRPr lang="ru-RU" dirty="0"/>
          </a:p>
        </p:txBody>
      </p:sp>
      <p:pic>
        <p:nvPicPr>
          <p:cNvPr id="13314" name="Picture 2" descr="https://semantica.in/wp-content/uploads/2018/08/321211_stock-photo-computer-tea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213" y="4509120"/>
            <a:ext cx="2472275" cy="1854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134076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Дидактическая многомерная технология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построение логически-смысловых моделей    ментальных интеллект- карт</a:t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s://fhd.videouroki.net/6/8/8/688874abe7c2450f6f4e6d15295075833198e27f/img_phpPbwjnC_2_1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248472" cy="312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sd.kopilkaurokov.ru/uploads/user_file_552e7c94eeaad/urok-zachiet-po-khimii-na-tiemu-vodorod-kisloty-soli_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0888"/>
            <a:ext cx="41044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98755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Предметные  результаты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ОГЭ и ЕГЭ</a:t>
            </a: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выше окружных и региональных значений; </a:t>
            </a:r>
          </a:p>
          <a:p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 балла по </a:t>
            </a: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химии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  8 А классе  (4,05), где использовала технологию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перспективно – опережающего обучения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, по сравнению с 8Б классом ( 3,33), где использовала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традиционые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обучение.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    </a:t>
            </a:r>
          </a:p>
          <a:p>
            <a:endParaRPr lang="ru-RU" dirty="0"/>
          </a:p>
        </p:txBody>
      </p:sp>
      <p:graphicFrame>
        <p:nvGraphicFramePr>
          <p:cNvPr id="4" name="Объект 18"/>
          <p:cNvGraphicFramePr/>
          <p:nvPr/>
        </p:nvGraphicFramePr>
        <p:xfrm>
          <a:off x="755576" y="1916832"/>
          <a:ext cx="72008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163</TotalTime>
  <Words>212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Юго-Восточное управление министерства образования и науки Самарской области ГБОУ СОШ с. Алексеевка</vt:lpstr>
      <vt:lpstr>Педагогическая идея  опыта</vt:lpstr>
      <vt:lpstr>Зачем   УЧИТЬ?</vt:lpstr>
      <vt:lpstr>Ключевые компетентности</vt:lpstr>
      <vt:lpstr>Типы мыслительной деятельности</vt:lpstr>
      <vt:lpstr>Чем   УЧИТЬ?</vt:lpstr>
      <vt:lpstr>Как      УЧИТЬ?                   </vt:lpstr>
      <vt:lpstr>Дидактическая многомерная технология  построение логически-смысловых моделей    ментальных интеллект- карт </vt:lpstr>
      <vt:lpstr> Предметные  результаты </vt:lpstr>
      <vt:lpstr>         Результаты ОГЭ и ЕГЭ выше окружных и региональных значений </vt:lpstr>
      <vt:lpstr>Слайд 11</vt:lpstr>
      <vt:lpstr>Метапредметные  результаты</vt:lpstr>
      <vt:lpstr>Личностные  результаты</vt:lpstr>
      <vt:lpstr>    Электронный адрес сайта: https://nsportal.ru/lukyanova-olga-ivanovna </vt:lpstr>
      <vt:lpstr>                                                              "Сбережем Планету,                                                      сберегая природу Малой                                                                                  Родины!«   Воспитательная система   «Экологическое проектирование»</vt:lpstr>
      <vt:lpstr>Экологические группы  «Красный десант»   «Жёлтый дозор»      «Зелёный патруль»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Юго-Восточное управление министерства образования и науки Самарской области ГБОУ СОШ с. Алексеевка</dc:title>
  <dc:creator>1</dc:creator>
  <cp:lastModifiedBy>1</cp:lastModifiedBy>
  <cp:revision>19</cp:revision>
  <dcterms:created xsi:type="dcterms:W3CDTF">2020-04-17T18:58:29Z</dcterms:created>
  <dcterms:modified xsi:type="dcterms:W3CDTF">2020-04-21T07:56:05Z</dcterms:modified>
</cp:coreProperties>
</file>