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89" r:id="rId3"/>
    <p:sldId id="302" r:id="rId4"/>
    <p:sldId id="301" r:id="rId5"/>
    <p:sldId id="290" r:id="rId6"/>
    <p:sldId id="310" r:id="rId7"/>
    <p:sldId id="303" r:id="rId8"/>
    <p:sldId id="296" r:id="rId9"/>
    <p:sldId id="304" r:id="rId10"/>
    <p:sldId id="311" r:id="rId11"/>
    <p:sldId id="313" r:id="rId12"/>
    <p:sldId id="295" r:id="rId13"/>
    <p:sldId id="309" r:id="rId14"/>
    <p:sldId id="308" r:id="rId15"/>
    <p:sldId id="262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3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-322" y="-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42;&#1082;&#1083;&#1072;&#1076;%20&#1074;%20&#1073;&#1091;&#1076;&#1091;&#1097;&#1077;&#1077;\&#1064;&#1072;&#1073;&#1083;&#1086;&#1085;_&#1080;&#1090;&#1086;&#1075;_24.01.2022_&#1094;&#1074;&#1077;&#1090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</p:spTree>
    <p:extLst>
      <p:ext uri="{BB962C8B-B14F-4D97-AF65-F5344CB8AC3E}">
        <p14:creationId xmlns:p14="http://schemas.microsoft.com/office/powerpoint/2010/main" val="18531292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94090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72875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813488"/>
            <a:ext cx="175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019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5834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1688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052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193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3550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445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41662"/>
            <a:ext cx="145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77745"/>
            <a:ext cx="17232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12818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323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658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022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466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879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12662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8523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26448"/>
            <a:ext cx="1455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0978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5475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597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849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86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297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3831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33940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223856"/>
            <a:ext cx="178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     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19436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val="11823369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val="28142362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631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130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287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 userDrawn="1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520088" y="4851915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779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5721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7014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36532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429040"/>
            <a:ext cx="145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8672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42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381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436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880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5056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955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BA26C7-93D8-E04C-BCDF-A4FCDE6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297A9E-C95D-6D43-B694-58C0D520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03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  <p:sldLayoutId id="2147483649" r:id="rId4"/>
    <p:sldLayoutId id="214748365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57" r:id="rId26"/>
    <p:sldLayoutId id="2147483658" r:id="rId27"/>
    <p:sldLayoutId id="2147483650" r:id="rId28"/>
    <p:sldLayoutId id="2147483656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0B0991-B240-7848-BD47-EF9C14F48F4C}"/>
              </a:ext>
            </a:extLst>
          </p:cNvPr>
          <p:cNvSpPr txBox="1"/>
          <p:nvPr/>
        </p:nvSpPr>
        <p:spPr>
          <a:xfrm>
            <a:off x="10233741" y="740211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4" y="2641600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37B25A1-109D-8040-9A39-1E92F70EB70E}"/>
              </a:ext>
            </a:extLst>
          </p:cNvPr>
          <p:cNvSpPr/>
          <p:nvPr/>
        </p:nvSpPr>
        <p:spPr>
          <a:xfrm>
            <a:off x="4846656" y="1287267"/>
            <a:ext cx="69241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экосистема как условие повышения эффективности личности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81A4581-018A-3149-A717-8978C96512D3}"/>
              </a:ext>
            </a:extLst>
          </p:cNvPr>
          <p:cNvSpPr/>
          <p:nvPr/>
        </p:nvSpPr>
        <p:spPr>
          <a:xfrm>
            <a:off x="5436523" y="4937759"/>
            <a:ext cx="59352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с. Алексеевка,</a:t>
            </a:r>
          </a:p>
          <a:p>
            <a:pPr lvl="0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Чередникова Е.А. –директор,</a:t>
            </a:r>
          </a:p>
          <a:p>
            <a:pPr lvl="0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Симонова Т.В., Кулакова И.А., </a:t>
            </a:r>
            <a:r>
              <a:rPr lang="ru-RU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Лизункова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Т.Н. - заместители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55" y="3305292"/>
            <a:ext cx="163387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8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F537B310-5E6E-9947-87FB-D3772132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9800"/>
            <a:ext cx="1216660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Задачи ПРОЕКТА</a:t>
            </a: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xmlns="" id="{A7001191-AB0E-5949-9E3C-31D60D46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22" y="2181188"/>
            <a:ext cx="11671531" cy="388710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just">
              <a:buClr>
                <a:srgbClr val="F69200"/>
              </a:buClr>
              <a:buSzPct val="100000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приближения реального уровня развития субъектов образовательных отношений к потенциально возможному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>
                <a:srgbClr val="F69200"/>
              </a:buClr>
              <a:buSzPct val="100000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Трансформировать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психодидактический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среды ОО </a:t>
            </a:r>
          </a:p>
          <a:p>
            <a:pPr marL="514350" lvl="0" indent="-514350" algn="just">
              <a:buClr>
                <a:srgbClr val="F69200"/>
              </a:buClr>
              <a:buSzPct val="100000"/>
              <a:buFontTx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Трансформировать социальный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среды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</a:p>
          <a:p>
            <a:pPr marL="514350" lvl="0" indent="-514350" algn="just">
              <a:buClr>
                <a:srgbClr val="F69200"/>
              </a:buClr>
              <a:buSzPct val="100000"/>
              <a:buFontTx/>
              <a:buAutoNum type="arabicPeriod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Трансформировать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предметно-пространственный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среды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Clr>
                <a:srgbClr val="F69200"/>
              </a:buClr>
              <a:buSzPct val="100000"/>
              <a:buFontTx/>
              <a:buAutoNum type="arabicPeriod"/>
            </a:pP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Clr>
                <a:srgbClr val="F69200"/>
              </a:buClr>
              <a:buSzPct val="100000"/>
              <a:buFontTx/>
              <a:buAutoNum type="arabicPeriod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>
                <a:srgbClr val="F69200"/>
              </a:buClr>
              <a:buSzPct val="100000"/>
              <a:buAutoNum type="arabicPeriod"/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>
                <a:srgbClr val="F69200"/>
              </a:buClr>
              <a:buSzPct val="100000"/>
              <a:buAutoNum type="arabicPeriod"/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>
                <a:srgbClr val="F69200"/>
              </a:buClr>
              <a:buSzPct val="100000"/>
              <a:buAutoNum type="arabicPeriod"/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69200"/>
              </a:buClr>
              <a:buSzPct val="100000"/>
            </a:pPr>
            <a:endParaRPr lang="ru-RU" altLang="ru-RU" sz="266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9" y="0"/>
            <a:ext cx="145097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3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F537B310-5E6E-9947-87FB-D3772132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9800"/>
            <a:ext cx="1216660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Этапы реализации</a:t>
            </a:r>
            <a:r>
              <a:rPr lang="ru-RU" altLang="ru-RU" sz="32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 ПРОЕКТА</a:t>
            </a: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xmlns="" id="{A7001191-AB0E-5949-9E3C-31D60D46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22" y="2181188"/>
            <a:ext cx="11671531" cy="388710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514350" indent="-514350" algn="just">
              <a:buClr>
                <a:srgbClr val="F69200"/>
              </a:buClr>
              <a:buSzPct val="100000"/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- сентябрь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нормативно-правовой базы,  организационной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 оценка имеющихся и недостающих ресурсов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>
                <a:srgbClr val="F69200"/>
              </a:buClr>
              <a:buSzPct val="100000"/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(октябрь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2023 -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2025 года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организационно-технических мероприятий.</a:t>
            </a:r>
          </a:p>
          <a:p>
            <a:pPr marL="514350" indent="-514350" algn="just">
              <a:buClr>
                <a:srgbClr val="F69200"/>
              </a:buClr>
              <a:buSzPct val="100000"/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(ноябрь 2025 - январь 2026 </a:t>
            </a:r>
            <a:r>
              <a:rPr lang="ru-RU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внесение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корректив в созданную организационно-управленческую структуру.</a:t>
            </a:r>
          </a:p>
          <a:p>
            <a:pPr marL="514350" lvl="0" indent="-514350" algn="just">
              <a:buClr>
                <a:srgbClr val="F69200"/>
              </a:buClr>
              <a:buSzPct val="100000"/>
              <a:buFontTx/>
              <a:buAutoNum type="arabicPeriod"/>
            </a:pP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Clr>
                <a:srgbClr val="F69200"/>
              </a:buClr>
              <a:buSzPct val="100000"/>
              <a:buFontTx/>
              <a:buAutoNum type="arabicPeriod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>
                <a:srgbClr val="F69200"/>
              </a:buClr>
              <a:buSzPct val="100000"/>
              <a:buAutoNum type="arabicPeriod"/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>
                <a:srgbClr val="F69200"/>
              </a:buClr>
              <a:buSzPct val="100000"/>
              <a:buAutoNum type="arabicPeriod"/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Clr>
                <a:srgbClr val="F69200"/>
              </a:buClr>
              <a:buSzPct val="100000"/>
              <a:buAutoNum type="arabicPeriod"/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69200"/>
              </a:buClr>
              <a:buSzPct val="100000"/>
            </a:pPr>
            <a:endParaRPr lang="ru-RU" altLang="ru-RU" sz="266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9" y="0"/>
            <a:ext cx="145097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9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9A0411ED-8E0B-3C4C-BBB9-81B66CB8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16" y="909981"/>
            <a:ext cx="1088523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проекта и Способы их ДОСТИЖЕНИЯ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xmlns="" id="{0BB1B01C-C11C-EA42-8CCF-770E2569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2375749"/>
            <a:ext cx="11434439" cy="344104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40380"/>
              </p:ext>
            </p:extLst>
          </p:nvPr>
        </p:nvGraphicFramePr>
        <p:xfrm>
          <a:off x="467835" y="1297757"/>
          <a:ext cx="11270508" cy="5443937"/>
        </p:xfrm>
        <a:graphic>
          <a:graphicData uri="http://schemas.openxmlformats.org/drawingml/2006/table">
            <a:tbl>
              <a:tblPr firstRow="1" firstCol="1" bandRow="1"/>
              <a:tblGrid>
                <a:gridCol w="3306723"/>
                <a:gridCol w="4206949"/>
                <a:gridCol w="3756836"/>
              </a:tblGrid>
              <a:tr h="47236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Субъекты образовательных отношений (</a:t>
                      </a:r>
                      <a:r>
                        <a:rPr lang="ru-RU" sz="1400" b="1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благополучатели</a:t>
                      </a:r>
                      <a:r>
                        <a:rPr lang="ru-RU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71" marR="58071" marT="8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Планируемое изменение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71" marR="58071" marT="8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71" marR="58071" marT="8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9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Изменение в </a:t>
                      </a:r>
                      <a:r>
                        <a:rPr lang="ru-RU" sz="1600" b="1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психодидактическом</a:t>
                      </a: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компоненте среды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71" marR="58071" marT="8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399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Учащиеся, педагоги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71" marR="58071" marT="8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Разработка пакета </a:t>
                      </a: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программ внеурочной деятельности, модулей рабочей программы воспитания по развитию личности обучающихся, 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совершенствование системы </a:t>
                      </a: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оценки образовательных результатов (</a:t>
                      </a:r>
                      <a:r>
                        <a:rPr lang="ru-RU" sz="1400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ключевых компетенций «4К» на основе использования УМК «Развитие ЛП подростков», УМК «Школа возможностей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»).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71" marR="58071" marT="8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Снижение доли учащихся  с рисками учебной </a:t>
                      </a:r>
                      <a:r>
                        <a:rPr lang="ru-RU" sz="1400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неуспешности</a:t>
                      </a: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  устранение дефицитов учащихся, сдерживающих развитие личностного потенциала, посредством реализации их </a:t>
                      </a:r>
                      <a:r>
                        <a:rPr lang="ru-RU" sz="1400" kern="1200" spc="6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индивидуальных образовательных маршрутов, рост профессиональных достижений педагогов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428" marR="77428" marT="38714" marB="38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98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Учащиеся</a:t>
                      </a:r>
                      <a:endParaRPr lang="ru-RU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71" marR="58071" marT="8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Реализация индивидуальных образовательных маршрутов учащихся (с психолого-педагогическим сопровождением).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71" marR="58071" marT="8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6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Педагоги</a:t>
                      </a:r>
                      <a:endParaRPr lang="ru-RU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71" marR="58071" marT="8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маршрутной карты педагога «РОСТ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», повышение квалификации по вопросам применения когнитивных технологий, </a:t>
                      </a:r>
                      <a:r>
                        <a:rPr lang="ru-RU" sz="1400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нейротехнологий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кинезиологические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приемы).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5950" y="1809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262" y="0"/>
            <a:ext cx="14509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466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9A0411ED-8E0B-3C4C-BBB9-81B66CB8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16" y="1317436"/>
            <a:ext cx="1088523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проекта и Способы их ДОСТИЖЕНИЯ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xmlns="" id="{0BB1B01C-C11C-EA42-8CCF-770E2569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2375749"/>
            <a:ext cx="11434439" cy="344104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38681"/>
              </p:ext>
            </p:extLst>
          </p:nvPr>
        </p:nvGraphicFramePr>
        <p:xfrm>
          <a:off x="964273" y="1825625"/>
          <a:ext cx="10291161" cy="4535426"/>
        </p:xfrm>
        <a:graphic>
          <a:graphicData uri="http://schemas.openxmlformats.org/drawingml/2006/table">
            <a:tbl>
              <a:tblPr firstRow="1" firstCol="1" bandRow="1"/>
              <a:tblGrid>
                <a:gridCol w="3430387"/>
                <a:gridCol w="3430387"/>
                <a:gridCol w="3430387"/>
              </a:tblGrid>
              <a:tr h="19490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в социальном компоненте 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среды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Учащиеся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группового образовательного пространства через деятельность разновозрастных клубов, проектных групп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личностного потенциала учащихся в «</a:t>
                      </a:r>
                      <a:r>
                        <a:rPr lang="ru-RU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экологичной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среде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мультипредметного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подхода в деятельности предметных кафедр школы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ПОС, внедряющих когнитивные и цифровые образовательные технологии.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Учащиеся, педагоги, родители, социальные партнеры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системы 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социальных практик и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социального партнерства 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школы и вовлечение в них всех участников образовательных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уровня доверия к ОУ, позитивное расположение большинства родителей к школе, как к источнику адресной помощи в вопросах воспитания, экономической и информационной безопасности и т.д.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Родители, учащиеся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 реализация на базе центра «Точка роста» проекта «Шпаргалка для родителей» в рамках социального партнерства с родителями.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Учащиеся, педагоги, родители, социальные партнеры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решении проблем территории посредством реализации социальных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инициатив, разработка и реализация «культурных маршрутов»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0"/>
            <a:ext cx="14509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3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9A0411ED-8E0B-3C4C-BBB9-81B66CB8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16" y="1317436"/>
            <a:ext cx="1088523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проекта и Способы их ДОСТИЖЕНИЯ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xmlns="" id="{0BB1B01C-C11C-EA42-8CCF-770E2569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2375749"/>
            <a:ext cx="11434439" cy="344104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>
              <a:solidFill>
                <a:srgbClr val="333E48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95892"/>
              </p:ext>
            </p:extLst>
          </p:nvPr>
        </p:nvGraphicFramePr>
        <p:xfrm>
          <a:off x="964273" y="1825625"/>
          <a:ext cx="9942024" cy="4780008"/>
        </p:xfrm>
        <a:graphic>
          <a:graphicData uri="http://schemas.openxmlformats.org/drawingml/2006/table">
            <a:tbl>
              <a:tblPr firstRow="1" firstCol="1" bandRow="1"/>
              <a:tblGrid>
                <a:gridCol w="3314008"/>
                <a:gridCol w="3314008"/>
                <a:gridCol w="3314008"/>
              </a:tblGrid>
              <a:tr h="19490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в 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предметно-пространственном компоненте среды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Учащиеся, педагоги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Модернизация локальной образовательной среды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путем изучения общественного мнения,  разработки и реализации дизайнерских проектов 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создания новых залов и пространств для интерактивного взаимодействия.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Постоянно меняющееся образовательное пространство, насыщенное актуальным (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эмоциональным) содержанием.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8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Учащиеся, педагоги, родители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каждым классным коллективом в течение года воспитательных проектов социальной направленности по созданию комфортного образовательного пространства в школе.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443" y="0"/>
            <a:ext cx="14509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778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AE2EA696-2BC4-104A-8979-1D861734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959"/>
            <a:ext cx="113451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28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Риски и Способы их </a:t>
            </a:r>
            <a:r>
              <a:rPr lang="ru-RU" altLang="ru-RU" sz="28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минимизации</a:t>
            </a:r>
            <a:endParaRPr lang="ru-RU" altLang="ru-RU" sz="28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17" name="Shape 485">
            <a:extLst>
              <a:ext uri="{FF2B5EF4-FFF2-40B4-BE49-F238E27FC236}">
                <a16:creationId xmlns:a16="http://schemas.microsoft.com/office/drawing/2014/main" xmlns="" id="{4B66E7F2-53BF-F042-97B2-E4E25DFF5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63" y="2551099"/>
            <a:ext cx="11345183" cy="410715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863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endParaRPr lang="ru-RU" altLang="ru-RU" sz="133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2661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3725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5186"/>
              </p:ext>
            </p:extLst>
          </p:nvPr>
        </p:nvGraphicFramePr>
        <p:xfrm>
          <a:off x="444363" y="1745672"/>
          <a:ext cx="11077076" cy="5083607"/>
        </p:xfrm>
        <a:graphic>
          <a:graphicData uri="http://schemas.openxmlformats.org/drawingml/2006/table">
            <a:tbl>
              <a:tblPr firstRow="1" firstCol="1" bandRow="1"/>
              <a:tblGrid>
                <a:gridCol w="166062"/>
                <a:gridCol w="2819675"/>
                <a:gridCol w="2822017"/>
                <a:gridCol w="2489462"/>
                <a:gridCol w="2779860"/>
              </a:tblGrid>
              <a:tr h="999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Вид/источник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рисков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Рисковое событие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воздействия риска на проект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Минимизация риска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Организационные /педагоги, обучающиеся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необходимых компетенций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Некачественное выполнение или отказ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Интерактивные семинары в ОО по проблемным позициям, мастер-классы, организация тьюторской поддержки педагогов и учащихся 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Технические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Несоответствие скорости Интернета условиям договора с провайдером 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Неэффективность использования в образовательной деятельности цифровых технологий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Предъявление претензий провайдеру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Управленческие/педагоги, обучающиеся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конкуренция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Конфликты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Тренинги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Внешние/спонсоры (инвесторы)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Нежелание финансировать мероприятия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будет закуплено необходимое оборудование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волонтёрами работ, за которые эти деньги будут заплачены.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Оформление аллеи спонсоров; таблички с указанием ФИО спонсора у оснащенных кабинетов. 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Организационные/члены проектных групп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Потеря интереса к работе, рассогласованность  действий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Снижение качества программных мероприятий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Оперативный анализ проведённых мероприятий с позиции достижения цели, промежуточные отчёты проектных групп о проделанной работе, штабная организация деятельности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40770"/>
            <a:ext cx="14509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21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AA4B89-E2E1-1941-8838-77E1E0DD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657"/>
            <a:ext cx="11287158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11" name="Shape 485">
            <a:extLst>
              <a:ext uri="{FF2B5EF4-FFF2-40B4-BE49-F238E27FC236}">
                <a16:creationId xmlns:a16="http://schemas.microsoft.com/office/drawing/2014/main" xmlns="" id="{7B00E5E5-212C-154B-B8BA-6E6D5109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18" y="2375822"/>
            <a:ext cx="11287158" cy="427567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200" b="1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Личная </a:t>
            </a:r>
            <a:r>
              <a:rPr lang="ru-RU" altLang="ru-RU" sz="3200" b="1" dirty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эффективность </a:t>
            </a:r>
            <a:r>
              <a:rPr lang="ru-RU" altLang="ru-RU" sz="32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- чувство </a:t>
            </a:r>
            <a:r>
              <a:rPr lang="ru-RU" altLang="ru-RU" sz="3200" dirty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самоуважения и собственного достоинства, </a:t>
            </a:r>
            <a:r>
              <a:rPr lang="ru-RU" altLang="ru-RU" sz="32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реальная </a:t>
            </a:r>
            <a:r>
              <a:rPr lang="ru-RU" altLang="ru-RU" sz="3200" dirty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компетентность (способность, умение) личности решать жизненные проблемы</a:t>
            </a:r>
            <a:r>
              <a:rPr lang="ru-RU" altLang="ru-RU" sz="32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solidFill>
                  <a:srgbClr val="333E48"/>
                </a:solidFill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 </a:t>
            </a:r>
            <a:endParaRPr lang="ru-RU" altLang="ru-RU" sz="3200" dirty="0" smtClean="0">
              <a:solidFill>
                <a:srgbClr val="333E48"/>
              </a:solidFill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200" dirty="0" smtClean="0">
                <a:solidFill>
                  <a:srgbClr val="333E48"/>
                </a:solidFill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Альберт Бандура</a:t>
            </a:r>
            <a:endParaRPr lang="ru-RU" altLang="ru-RU" sz="3200" dirty="0" smtClean="0"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671" y="132641"/>
            <a:ext cx="145097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9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AA4B89-E2E1-1941-8838-77E1E0DD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657"/>
            <a:ext cx="11287158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11" name="Shape 485">
            <a:extLst>
              <a:ext uri="{FF2B5EF4-FFF2-40B4-BE49-F238E27FC236}">
                <a16:creationId xmlns:a16="http://schemas.microsoft.com/office/drawing/2014/main" xmlns="" id="{7B00E5E5-212C-154B-B8BA-6E6D5109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40" y="1112287"/>
            <a:ext cx="11287158" cy="427567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200" b="1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Образовательная экосистема </a:t>
            </a:r>
            <a:r>
              <a:rPr lang="ru-RU" altLang="ru-RU" sz="32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– интегративная среда взаимодействия на основе обмена данными всех участников образовательных отношений между собой, с разнообразным адаптивным и вариативным образовательным контентом, инновационными продуктами, технологиями и другими элементами экосистемы, обеспечивающая личную безопасность, реализацию требований ФГОС, формирование навыков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altLang="ru-RU" sz="32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 века, ценностей российского гражданского общества, личностную, социальную и профессиональную самореализацию человека в условиях сетевого общества, многонационального государства.</a:t>
            </a:r>
            <a:r>
              <a:rPr lang="ru-RU" altLang="ru-RU" sz="3200" dirty="0" smtClean="0">
                <a:solidFill>
                  <a:srgbClr val="333E48"/>
                </a:solidFill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200" dirty="0" smtClean="0">
                <a:solidFill>
                  <a:srgbClr val="333E48"/>
                </a:solidFill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А.М. Кондаков</a:t>
            </a:r>
            <a:endParaRPr lang="ru-RU" altLang="ru-RU" sz="3200" dirty="0" smtClean="0"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395" y="21956"/>
            <a:ext cx="145097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9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AA4B89-E2E1-1941-8838-77E1E0DD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0459"/>
            <a:ext cx="11287158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24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КРАТКАЯ СПРАВКА ОБ Образовательной Организации</a:t>
            </a:r>
          </a:p>
        </p:txBody>
      </p:sp>
      <p:sp>
        <p:nvSpPr>
          <p:cNvPr id="11" name="Shape 485">
            <a:extLst>
              <a:ext uri="{FF2B5EF4-FFF2-40B4-BE49-F238E27FC236}">
                <a16:creationId xmlns:a16="http://schemas.microsoft.com/office/drawing/2014/main" xmlns="" id="{7B00E5E5-212C-154B-B8BA-6E6D5109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43" y="1333657"/>
            <a:ext cx="11287158" cy="531784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ГБОУ СОШ с. Алексеевка –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резильентная</a:t>
            </a:r>
            <a:r>
              <a:rPr lang="ru-RU" altLang="ru-RU" sz="20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 школа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стабильными результатами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Имеет статус региональной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стажировочной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площадки по теме «Наставничество». По количеству контингента относится к категории средних. Имеет структурные подразделения- ЦДОД и три детских сада. Подвоз учащихся из сел осуществляется на 4 автобусах.</a:t>
            </a:r>
          </a:p>
          <a:p>
            <a:pPr marL="608354" indent="-608354"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Расположена в районном центре. Объекты культуры и спорта расположены в шаговой доступности. </a:t>
            </a:r>
          </a:p>
          <a:p>
            <a:pPr marL="608354" indent="-608354"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 В школе имеются три компьютерных класса и Центр «Точка роста», сенсорная комната. </a:t>
            </a:r>
          </a:p>
          <a:p>
            <a:pPr marL="608354" indent="-608354"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В школе работают педагоги со званиями,  победители и призеры различных конкурсов профессионального мастерства, имеющие опыт подготовки призеров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ВсОШ</a:t>
            </a:r>
            <a:r>
              <a:rPr lang="ru-RU" altLang="ru-RU" sz="20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высокобалльников</a:t>
            </a:r>
            <a:r>
              <a:rPr lang="ru-RU" altLang="ru-RU" sz="20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, создания авторских методических продуктов. В штате школы педагог-психолог, учитель-логопед, учитель-дефектолог, социальный педагог.</a:t>
            </a:r>
          </a:p>
          <a:p>
            <a:pPr marL="608354" indent="-608354"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Школа успешно разрабатывает и реализует организационно-управленческие проекты.</a:t>
            </a:r>
          </a:p>
          <a:p>
            <a:pPr marL="608354" indent="-608354"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Учащиеся ежегодно в рамках программы воспитания реализуют проекты социальной направленности в здании и на территории школы.</a:t>
            </a:r>
            <a:endParaRPr lang="ru-RU" altLang="ru-RU" sz="2000" dirty="0"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026" y="0"/>
            <a:ext cx="145097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5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BE1239E3-04C5-BB4C-9550-2A0B9E1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78" y="1311789"/>
            <a:ext cx="11744189" cy="176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и выводы по итогам </a:t>
            </a:r>
          </a:p>
          <a:p>
            <a:pPr marL="270380" lvl="0" indent="-270380"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24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исследования СРЕДЫ </a:t>
            </a:r>
            <a:r>
              <a:rPr lang="ru-RU" altLang="ru-RU" sz="24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ОО</a:t>
            </a:r>
          </a:p>
          <a:p>
            <a:pPr marL="270380" lvl="0" indent="-270380"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2400" dirty="0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(</a:t>
            </a:r>
            <a:r>
              <a:rPr lang="ru-RU" altLang="ru-RU" sz="2400" dirty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тип среды и характеристики среды по В.А. </a:t>
            </a:r>
            <a:r>
              <a:rPr lang="ru-RU" altLang="ru-RU" sz="2400" dirty="0" err="1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Ясвину</a:t>
            </a:r>
            <a:r>
              <a:rPr lang="ru-RU" altLang="ru-RU" sz="2400" dirty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  <a:r>
              <a:rPr lang="ru-RU" altLang="ru-RU" sz="2400" dirty="0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)</a:t>
            </a:r>
            <a:endParaRPr lang="ru-RU" altLang="ru-RU" sz="2400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7" name="Shape 485">
            <a:extLst>
              <a:ext uri="{FF2B5EF4-FFF2-40B4-BE49-F238E27FC236}">
                <a16:creationId xmlns:a16="http://schemas.microsoft.com/office/drawing/2014/main" xmlns="" id="{9862568A-1791-2B41-AFA0-FD5C75BF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8" y="2293467"/>
            <a:ext cx="11370499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919" y="2618538"/>
            <a:ext cx="7179276" cy="42394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026" y="1104"/>
            <a:ext cx="145097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9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BE1239E3-04C5-BB4C-9550-2A0B9E1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611" y="782217"/>
            <a:ext cx="11140992" cy="13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и выводы по итогам </a:t>
            </a:r>
          </a:p>
          <a:p>
            <a:pPr marL="270380" lvl="0" indent="-270380"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исследования СРЕДЫ </a:t>
            </a:r>
            <a:r>
              <a:rPr lang="ru-RU" altLang="ru-RU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ОО</a:t>
            </a:r>
          </a:p>
          <a:p>
            <a:pPr marL="270380" lvl="0" indent="-270380"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(</a:t>
            </a:r>
            <a:r>
              <a:rPr lang="ru-RU" altLang="ru-RU" dirty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тип среды и характеристики среды по В.А. </a:t>
            </a:r>
            <a:r>
              <a:rPr lang="ru-RU" altLang="ru-RU" dirty="0" err="1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Ясвину</a:t>
            </a:r>
            <a:r>
              <a:rPr lang="ru-RU" altLang="ru-RU" dirty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  <a:r>
              <a:rPr lang="ru-RU" altLang="ru-RU" dirty="0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)</a:t>
            </a:r>
            <a:endParaRPr lang="ru-RU" altLang="ru-RU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7" name="Shape 485">
            <a:extLst>
              <a:ext uri="{FF2B5EF4-FFF2-40B4-BE49-F238E27FC236}">
                <a16:creationId xmlns:a16="http://schemas.microsoft.com/office/drawing/2014/main" xmlns="" id="{9862568A-1791-2B41-AFA0-FD5C75BF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8" y="2293467"/>
            <a:ext cx="11370499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850" y="1680519"/>
            <a:ext cx="7730406" cy="5177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9" y="-11744"/>
            <a:ext cx="145097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3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BE1239E3-04C5-BB4C-9550-2A0B9E1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78" y="1311788"/>
            <a:ext cx="12050225" cy="198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и выводы по итогам </a:t>
            </a:r>
          </a:p>
          <a:p>
            <a:pPr marL="270380" lvl="0" indent="-270380"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исследования СРЕДЫ </a:t>
            </a:r>
            <a:r>
              <a:rPr lang="ru-RU" altLang="ru-RU" sz="32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ОО</a:t>
            </a:r>
          </a:p>
          <a:p>
            <a:pPr marL="270380" lvl="0" indent="-270380"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2400" dirty="0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(</a:t>
            </a:r>
            <a:r>
              <a:rPr lang="ru-RU" altLang="ru-RU" sz="2400" dirty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тип среды и характеристики среды по В.А. </a:t>
            </a:r>
            <a:r>
              <a:rPr lang="ru-RU" altLang="ru-RU" sz="2400" dirty="0" err="1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Ясвину</a:t>
            </a:r>
            <a:r>
              <a:rPr lang="ru-RU" altLang="ru-RU" sz="2400" dirty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  <a:r>
              <a:rPr lang="ru-RU" altLang="ru-RU" sz="2400" dirty="0" smtClean="0">
                <a:solidFill>
                  <a:srgbClr val="22974F"/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)</a:t>
            </a:r>
            <a:endParaRPr lang="ru-RU" altLang="ru-RU" sz="2400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7" name="Shape 485">
            <a:extLst>
              <a:ext uri="{FF2B5EF4-FFF2-40B4-BE49-F238E27FC236}">
                <a16:creationId xmlns:a16="http://schemas.microsoft.com/office/drawing/2014/main" xmlns="" id="{9862568A-1791-2B41-AFA0-FD5C75BF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8" y="2293467"/>
            <a:ext cx="11370499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092608"/>
              </p:ext>
            </p:extLst>
          </p:nvPr>
        </p:nvGraphicFramePr>
        <p:xfrm>
          <a:off x="406936" y="7248699"/>
          <a:ext cx="482143" cy="1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29542" y="2951946"/>
            <a:ext cx="9626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8349" y="3020678"/>
            <a:ext cx="100085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Экспертиза школьной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среды (карьерной среды зависимой активности)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основе комплекса количественных параметров показала, что наиболее высокий уровень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отмечен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у таких характеристик как устойчивость, безопасность, структурированность,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мобильность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а наименее – широта, эмоциональность,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когерентность,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активность.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026" y="0"/>
            <a:ext cx="145097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F537B310-5E6E-9947-87FB-D3772132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9800"/>
            <a:ext cx="1216660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КЛЮЧЕВАЯ ПРОБЛЕМА ПРОЕКТА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xmlns="" id="{A7001191-AB0E-5949-9E3C-31D60D46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22" y="2181188"/>
            <a:ext cx="4838469" cy="363772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buClr>
                <a:srgbClr val="F69200"/>
              </a:buClr>
              <a:buSzPct val="100000"/>
            </a:pPr>
            <a:endParaRPr lang="ru-RU" altLang="ru-RU" sz="266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14442"/>
              </p:ext>
            </p:extLst>
          </p:nvPr>
        </p:nvGraphicFramePr>
        <p:xfrm>
          <a:off x="947651" y="1895302"/>
          <a:ext cx="10174777" cy="4788131"/>
        </p:xfrm>
        <a:graphic>
          <a:graphicData uri="http://schemas.openxmlformats.org/drawingml/2006/table">
            <a:tbl>
              <a:tblPr firstRow="1" firstCol="1" bandRow="1"/>
              <a:tblGrid>
                <a:gridCol w="5086844"/>
                <a:gridCol w="5087933"/>
              </a:tblGrid>
              <a:tr h="35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Имеющаяся ситуация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Желаемая ситуация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3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Организованная при пассивном участии субъектов образовательных отношений  локальная пространственная среда с её ценными  внутренними и внешними ресурсами и характеристиками не способствует эффективному развитию личностного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потенциала.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Динамично развивающаяся и взаимосвязанная сеть 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дополняющих друг друга образовательных пространств (индивидуального, группового, локального, глобального), созданная субъектами (индивидуальными и институциональными поставщиками)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образования, которые трансформируют применяемые ресурсы в течение всего образовательного цикла для развития эффективной в 21 веке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778" y="0"/>
            <a:ext cx="145097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2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F537B310-5E6E-9947-87FB-D3772132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9800"/>
            <a:ext cx="1216660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КЛЮЧЕВАЯ ПРОБЛЕМА ПРОЕКТА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xmlns="" id="{A7001191-AB0E-5949-9E3C-31D60D46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22" y="2181188"/>
            <a:ext cx="11671531" cy="388710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just">
              <a:buClr>
                <a:srgbClr val="F69200"/>
              </a:buClr>
              <a:buSzPct val="100000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улучшение «западающих» количественных показателей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личностно-развивающей образовательной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«творческого» и частично «карьерного» типов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путем интеграции различных образовательных пространств и трансформации имеющихся ресурсов школы,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способствующей развитию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субъектов образовательных отношений компетенций 21 века.</a:t>
            </a:r>
            <a:endParaRPr lang="ru-RU" altLang="ru-RU" sz="2661" dirty="0"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F69200"/>
              </a:buClr>
              <a:buSzPct val="100000"/>
            </a:pPr>
            <a:endParaRPr lang="ru-RU" altLang="ru-RU" sz="266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9" y="0"/>
            <a:ext cx="145097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5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1050</Words>
  <Application>Microsoft Office PowerPoint</Application>
  <PresentationFormat>Произвольный</PresentationFormat>
  <Paragraphs>129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Точка Роста</cp:lastModifiedBy>
  <cp:revision>131</cp:revision>
  <dcterms:created xsi:type="dcterms:W3CDTF">2021-05-31T10:14:14Z</dcterms:created>
  <dcterms:modified xsi:type="dcterms:W3CDTF">2023-06-14T05:58:15Z</dcterms:modified>
</cp:coreProperties>
</file>